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59" r:id="rId4"/>
    <p:sldId id="258" r:id="rId5"/>
    <p:sldId id="273" r:id="rId6"/>
    <p:sldId id="260" r:id="rId7"/>
    <p:sldId id="269" r:id="rId8"/>
    <p:sldId id="271" r:id="rId9"/>
    <p:sldId id="263" r:id="rId10"/>
    <p:sldId id="262" r:id="rId11"/>
    <p:sldId id="264" r:id="rId12"/>
    <p:sldId id="265" r:id="rId13"/>
    <p:sldId id="274" r:id="rId14"/>
    <p:sldId id="272" r:id="rId15"/>
    <p:sldId id="275" r:id="rId16"/>
    <p:sldId id="276" r:id="rId17"/>
    <p:sldId id="266" r:id="rId18"/>
    <p:sldId id="267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7" autoAdjust="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0;&#1089;&#1089;&#1077;&#1088;&#1090;&#1072;&#1094;&#1080;&#1103;\&#1047;&#1072;&#1074;&#1080;&#1089;&#1080;&#1084;&#1086;&#1089;&#1090;&#1100;%20&#1089;&#1090;&#1072;&#1085;&#1094;&#1080;&#1081;%20&#1087;&#1086;%20&#1075;&#1086;&#1076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0;&#1089;&#1089;&#1077;&#1088;&#1090;&#1072;&#1094;&#1080;&#1103;\&#1055;&#1086;&#1089;&#1090;&#1091;&#1087;&#1083;&#1077;&#1085;&#1080;&#1077;%20&#1089;%20&#1087;&#1080;&#1090;&#1100;&#1077;&#1074;&#1086;&#1081;%20&#1074;&#1086;&#1076;&#1086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0457983651667"/>
          <c:y val="5.7875227412106663E-2"/>
          <c:w val="0.87673503235590911"/>
          <c:h val="0.457528032964756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Лист1!$AL$3</c:f>
              <c:strCache>
                <c:ptCount val="1"/>
                <c:pt idx="0">
                  <c:v>2002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Лист1!$AM$3:$BB$3</c:f>
              <c:numCache>
                <c:formatCode>General</c:formatCode>
                <c:ptCount val="16"/>
                <c:pt idx="0">
                  <c:v>15</c:v>
                </c:pt>
                <c:pt idx="1">
                  <c:v>0.15000000000000008</c:v>
                </c:pt>
                <c:pt idx="2">
                  <c:v>2.5000000000000015E-2</c:v>
                </c:pt>
                <c:pt idx="3">
                  <c:v>0.1</c:v>
                </c:pt>
                <c:pt idx="4">
                  <c:v>0.12000000000000002</c:v>
                </c:pt>
                <c:pt idx="5">
                  <c:v>10</c:v>
                </c:pt>
                <c:pt idx="6">
                  <c:v>10</c:v>
                </c:pt>
                <c:pt idx="7">
                  <c:v>5.0000000000000031E-2</c:v>
                </c:pt>
                <c:pt idx="8">
                  <c:v>0.78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3.0000000000000027E-3</c:v>
                </c:pt>
                <c:pt idx="14">
                  <c:v>1.4000000000000005E-2</c:v>
                </c:pt>
                <c:pt idx="15">
                  <c:v>4.0000000000000029E-2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F9-4895-9B84-A302B4600ACC}"/>
            </c:ext>
          </c:extLst>
        </c:ser>
        <c:ser>
          <c:idx val="1"/>
          <c:order val="1"/>
          <c:tx>
            <c:strRef>
              <c:f>Лист1!$AL$4</c:f>
              <c:strCache>
                <c:ptCount val="1"/>
                <c:pt idx="0">
                  <c:v>2003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Лист1!$AM$4:$BB$4</c:f>
              <c:numCache>
                <c:formatCode>General</c:formatCode>
                <c:ptCount val="16"/>
                <c:pt idx="0">
                  <c:v>15</c:v>
                </c:pt>
                <c:pt idx="1">
                  <c:v>0.18000000000000008</c:v>
                </c:pt>
                <c:pt idx="2">
                  <c:v>1.4999999999999998E-2</c:v>
                </c:pt>
                <c:pt idx="3">
                  <c:v>2.1</c:v>
                </c:pt>
                <c:pt idx="4">
                  <c:v>0.13</c:v>
                </c:pt>
                <c:pt idx="5">
                  <c:v>20.7</c:v>
                </c:pt>
                <c:pt idx="6">
                  <c:v>13.2</c:v>
                </c:pt>
                <c:pt idx="7">
                  <c:v>0</c:v>
                </c:pt>
                <c:pt idx="8">
                  <c:v>0.35000000000000014</c:v>
                </c:pt>
                <c:pt idx="9">
                  <c:v>0</c:v>
                </c:pt>
                <c:pt idx="10">
                  <c:v>46.1</c:v>
                </c:pt>
                <c:pt idx="11">
                  <c:v>18</c:v>
                </c:pt>
                <c:pt idx="12">
                  <c:v>0</c:v>
                </c:pt>
                <c:pt idx="13">
                  <c:v>3.0000000000000027E-3</c:v>
                </c:pt>
                <c:pt idx="14">
                  <c:v>0</c:v>
                </c:pt>
                <c:pt idx="15">
                  <c:v>6.3000000000000014E-2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F9-4895-9B84-A302B4600ACC}"/>
            </c:ext>
          </c:extLst>
        </c:ser>
        <c:ser>
          <c:idx val="2"/>
          <c:order val="2"/>
          <c:tx>
            <c:strRef>
              <c:f>Лист1!$AL$5</c:f>
              <c:strCache>
                <c:ptCount val="1"/>
                <c:pt idx="0">
                  <c:v>2004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Лист1!$AM$5:$BB$5</c:f>
              <c:numCache>
                <c:formatCode>General</c:formatCode>
                <c:ptCount val="16"/>
                <c:pt idx="0">
                  <c:v>13</c:v>
                </c:pt>
                <c:pt idx="1">
                  <c:v>0.14000000000000001</c:v>
                </c:pt>
                <c:pt idx="2">
                  <c:v>1.0000000000000007E-2</c:v>
                </c:pt>
                <c:pt idx="3">
                  <c:v>1.6</c:v>
                </c:pt>
                <c:pt idx="4">
                  <c:v>0.2</c:v>
                </c:pt>
                <c:pt idx="5">
                  <c:v>19</c:v>
                </c:pt>
                <c:pt idx="6">
                  <c:v>10</c:v>
                </c:pt>
                <c:pt idx="7">
                  <c:v>0</c:v>
                </c:pt>
                <c:pt idx="8">
                  <c:v>0.24500000000000008</c:v>
                </c:pt>
                <c:pt idx="9">
                  <c:v>0</c:v>
                </c:pt>
                <c:pt idx="10">
                  <c:v>50</c:v>
                </c:pt>
                <c:pt idx="11">
                  <c:v>20.5</c:v>
                </c:pt>
                <c:pt idx="12">
                  <c:v>0</c:v>
                </c:pt>
                <c:pt idx="13">
                  <c:v>3.7000000000000028E-3</c:v>
                </c:pt>
                <c:pt idx="14">
                  <c:v>5.0000000000000027E-3</c:v>
                </c:pt>
                <c:pt idx="15">
                  <c:v>5.750000000000003E-2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F9-4895-9B84-A302B4600ACC}"/>
            </c:ext>
          </c:extLst>
        </c:ser>
        <c:ser>
          <c:idx val="3"/>
          <c:order val="3"/>
          <c:tx>
            <c:strRef>
              <c:f>Лист1!$AL$6</c:f>
              <c:strCache>
                <c:ptCount val="1"/>
                <c:pt idx="0">
                  <c:v>2005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Лист1!$AM$6:$BB$6</c:f>
              <c:numCache>
                <c:formatCode>General</c:formatCode>
                <c:ptCount val="16"/>
                <c:pt idx="0">
                  <c:v>10.5</c:v>
                </c:pt>
                <c:pt idx="1">
                  <c:v>0.1</c:v>
                </c:pt>
                <c:pt idx="2">
                  <c:v>9.5000000000000084E-3</c:v>
                </c:pt>
                <c:pt idx="3">
                  <c:v>1.395</c:v>
                </c:pt>
                <c:pt idx="4">
                  <c:v>0.11499999999999999</c:v>
                </c:pt>
                <c:pt idx="5">
                  <c:v>12</c:v>
                </c:pt>
                <c:pt idx="6">
                  <c:v>6.6899999999999995</c:v>
                </c:pt>
                <c:pt idx="7">
                  <c:v>5.3500000000000023E-3</c:v>
                </c:pt>
                <c:pt idx="8">
                  <c:v>0.13800000000000001</c:v>
                </c:pt>
                <c:pt idx="9">
                  <c:v>4.1000000000000003E-3</c:v>
                </c:pt>
                <c:pt idx="10">
                  <c:v>36.5</c:v>
                </c:pt>
                <c:pt idx="11">
                  <c:v>13.8</c:v>
                </c:pt>
                <c:pt idx="12">
                  <c:v>0</c:v>
                </c:pt>
                <c:pt idx="13">
                  <c:v>3.6500000000000022E-3</c:v>
                </c:pt>
                <c:pt idx="14">
                  <c:v>8.3000000000000088E-3</c:v>
                </c:pt>
                <c:pt idx="15">
                  <c:v>2.895E-2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F9-4895-9B84-A302B4600ACC}"/>
            </c:ext>
          </c:extLst>
        </c:ser>
        <c:ser>
          <c:idx val="4"/>
          <c:order val="4"/>
          <c:tx>
            <c:strRef>
              <c:f>Лист1!$AL$7</c:f>
              <c:strCache>
                <c:ptCount val="1"/>
                <c:pt idx="0">
                  <c:v>2006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Лист1!$AM$7:$BB$7</c:f>
              <c:numCache>
                <c:formatCode>General</c:formatCode>
                <c:ptCount val="16"/>
                <c:pt idx="0">
                  <c:v>15</c:v>
                </c:pt>
                <c:pt idx="1">
                  <c:v>0.1</c:v>
                </c:pt>
                <c:pt idx="2">
                  <c:v>9.000000000000008E-3</c:v>
                </c:pt>
                <c:pt idx="3">
                  <c:v>1.92</c:v>
                </c:pt>
                <c:pt idx="4">
                  <c:v>6.0000000000000032E-2</c:v>
                </c:pt>
                <c:pt idx="5">
                  <c:v>10</c:v>
                </c:pt>
                <c:pt idx="6">
                  <c:v>11.8</c:v>
                </c:pt>
                <c:pt idx="7">
                  <c:v>7.0000000000000053E-3</c:v>
                </c:pt>
                <c:pt idx="8">
                  <c:v>0.14000000000000001</c:v>
                </c:pt>
                <c:pt idx="9">
                  <c:v>1.1000000000000007E-3</c:v>
                </c:pt>
                <c:pt idx="10">
                  <c:v>58.1</c:v>
                </c:pt>
                <c:pt idx="11">
                  <c:v>21.7</c:v>
                </c:pt>
                <c:pt idx="12">
                  <c:v>0</c:v>
                </c:pt>
                <c:pt idx="13">
                  <c:v>2.5000000000000014E-3</c:v>
                </c:pt>
                <c:pt idx="14">
                  <c:v>1.2500000000000008E-2</c:v>
                </c:pt>
                <c:pt idx="15">
                  <c:v>3.3000000000000002E-2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F9-4895-9B84-A302B4600ACC}"/>
            </c:ext>
          </c:extLst>
        </c:ser>
        <c:ser>
          <c:idx val="5"/>
          <c:order val="5"/>
          <c:tx>
            <c:strRef>
              <c:f>Лист1!$AL$8</c:f>
              <c:strCache>
                <c:ptCount val="1"/>
                <c:pt idx="0">
                  <c:v>2007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Лист1!$AM$8:$BB$8</c:f>
              <c:numCache>
                <c:formatCode>General</c:formatCode>
                <c:ptCount val="16"/>
                <c:pt idx="0">
                  <c:v>14</c:v>
                </c:pt>
                <c:pt idx="1">
                  <c:v>7.0000000000000034E-2</c:v>
                </c:pt>
                <c:pt idx="2">
                  <c:v>3.0000000000000027E-3</c:v>
                </c:pt>
                <c:pt idx="3">
                  <c:v>0.6800000000000006</c:v>
                </c:pt>
                <c:pt idx="4">
                  <c:v>0</c:v>
                </c:pt>
                <c:pt idx="5">
                  <c:v>7.4</c:v>
                </c:pt>
                <c:pt idx="6">
                  <c:v>7.72</c:v>
                </c:pt>
                <c:pt idx="7">
                  <c:v>6.0000000000000053E-3</c:v>
                </c:pt>
                <c:pt idx="8">
                  <c:v>0.13</c:v>
                </c:pt>
                <c:pt idx="9">
                  <c:v>1.8000000000000015E-3</c:v>
                </c:pt>
                <c:pt idx="10">
                  <c:v>44.1</c:v>
                </c:pt>
                <c:pt idx="11">
                  <c:v>15.7</c:v>
                </c:pt>
                <c:pt idx="12">
                  <c:v>0</c:v>
                </c:pt>
                <c:pt idx="13">
                  <c:v>2.4000000000000015E-3</c:v>
                </c:pt>
                <c:pt idx="14">
                  <c:v>0</c:v>
                </c:pt>
                <c:pt idx="15">
                  <c:v>3.0000000000000016E-2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F9-4895-9B84-A302B4600ACC}"/>
            </c:ext>
          </c:extLst>
        </c:ser>
        <c:ser>
          <c:idx val="6"/>
          <c:order val="6"/>
          <c:tx>
            <c:strRef>
              <c:f>Лист1!$AL$9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Лист1!$AM$9:$BB$9</c:f>
              <c:numCache>
                <c:formatCode>General</c:formatCode>
                <c:ptCount val="16"/>
                <c:pt idx="0">
                  <c:v>13.5</c:v>
                </c:pt>
                <c:pt idx="1">
                  <c:v>7.5000000000000039E-2</c:v>
                </c:pt>
                <c:pt idx="2">
                  <c:v>1.0000000000000007E-2</c:v>
                </c:pt>
                <c:pt idx="3">
                  <c:v>1.56</c:v>
                </c:pt>
                <c:pt idx="4">
                  <c:v>0.42500000000000021</c:v>
                </c:pt>
                <c:pt idx="5">
                  <c:v>6.1499999999999995</c:v>
                </c:pt>
                <c:pt idx="6">
                  <c:v>6.9499999999999993</c:v>
                </c:pt>
                <c:pt idx="7">
                  <c:v>0</c:v>
                </c:pt>
                <c:pt idx="8">
                  <c:v>8.5000000000000048E-2</c:v>
                </c:pt>
                <c:pt idx="9">
                  <c:v>0</c:v>
                </c:pt>
                <c:pt idx="10">
                  <c:v>58.1</c:v>
                </c:pt>
                <c:pt idx="11">
                  <c:v>21.7</c:v>
                </c:pt>
                <c:pt idx="12">
                  <c:v>0</c:v>
                </c:pt>
                <c:pt idx="13">
                  <c:v>2.100000000000002E-3</c:v>
                </c:pt>
                <c:pt idx="14">
                  <c:v>1.4000000000000005E-2</c:v>
                </c:pt>
                <c:pt idx="15">
                  <c:v>2.3650000000000001E-2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CF9-4895-9B84-A302B4600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404480"/>
        <c:axId val="128414464"/>
      </c:lineChart>
      <c:catAx>
        <c:axId val="12840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8414464"/>
        <c:crosses val="autoZero"/>
        <c:auto val="1"/>
        <c:lblAlgn val="ctr"/>
        <c:lblOffset val="100"/>
        <c:noMultiLvlLbl val="0"/>
      </c:catAx>
      <c:valAx>
        <c:axId val="12841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404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21842012986225"/>
          <c:y val="6.9156571406680092E-2"/>
          <c:w val="0.85627651189964527"/>
          <c:h val="0.7761911089881037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Лист1!$AC$4</c:f>
              <c:strCache>
                <c:ptCount val="1"/>
                <c:pt idx="0">
                  <c:v>IH Кровь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Лист1!$AD$3:$AN$3</c:f>
              <c:strCache>
                <c:ptCount val="11"/>
                <c:pt idx="0">
                  <c:v>Станция 1</c:v>
                </c:pt>
                <c:pt idx="1">
                  <c:v>Станция 2</c:v>
                </c:pt>
                <c:pt idx="2">
                  <c:v>Станция 3</c:v>
                </c:pt>
                <c:pt idx="3">
                  <c:v>Станция 4</c:v>
                </c:pt>
                <c:pt idx="4">
                  <c:v>Станция 5</c:v>
                </c:pt>
                <c:pt idx="5">
                  <c:v>Станция 6</c:v>
                </c:pt>
                <c:pt idx="6">
                  <c:v>Станция 7</c:v>
                </c:pt>
                <c:pt idx="7">
                  <c:v>Станция 8</c:v>
                </c:pt>
                <c:pt idx="8">
                  <c:v>Станция 9</c:v>
                </c:pt>
                <c:pt idx="9">
                  <c:v>Станция 10</c:v>
                </c:pt>
                <c:pt idx="10">
                  <c:v>Станция 11</c:v>
                </c:pt>
              </c:strCache>
            </c:strRef>
          </c:cat>
          <c:val>
            <c:numRef>
              <c:f>Лист1!$AD$4:$AN$4</c:f>
              <c:numCache>
                <c:formatCode>General</c:formatCode>
                <c:ptCount val="11"/>
                <c:pt idx="0">
                  <c:v>6.1993476842792022E-2</c:v>
                </c:pt>
                <c:pt idx="1">
                  <c:v>6.1174168297455853E-2</c:v>
                </c:pt>
                <c:pt idx="2">
                  <c:v>6.5414220482713739E-2</c:v>
                </c:pt>
                <c:pt idx="3">
                  <c:v>7.1011089367253769E-2</c:v>
                </c:pt>
                <c:pt idx="4">
                  <c:v>6.2948467058056123E-2</c:v>
                </c:pt>
                <c:pt idx="5">
                  <c:v>5.2354859752120023E-2</c:v>
                </c:pt>
                <c:pt idx="6">
                  <c:v>5.5381604696673255E-2</c:v>
                </c:pt>
                <c:pt idx="7">
                  <c:v>6.609589041095891E-2</c:v>
                </c:pt>
                <c:pt idx="8">
                  <c:v>6.839367253750829E-2</c:v>
                </c:pt>
                <c:pt idx="9">
                  <c:v>5.4256360078277895E-2</c:v>
                </c:pt>
                <c:pt idx="10">
                  <c:v>5.5270711024135735E-2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15-45F4-8096-56A710762AEF}"/>
            </c:ext>
          </c:extLst>
        </c:ser>
        <c:ser>
          <c:idx val="1"/>
          <c:order val="1"/>
          <c:tx>
            <c:strRef>
              <c:f>Лист1!$AC$5</c:f>
              <c:strCache>
                <c:ptCount val="1"/>
                <c:pt idx="0">
                  <c:v>IH ЖКТ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Лист1!$AD$3:$AN$3</c:f>
              <c:strCache>
                <c:ptCount val="11"/>
                <c:pt idx="0">
                  <c:v>Станция 1</c:v>
                </c:pt>
                <c:pt idx="1">
                  <c:v>Станция 2</c:v>
                </c:pt>
                <c:pt idx="2">
                  <c:v>Станция 3</c:v>
                </c:pt>
                <c:pt idx="3">
                  <c:v>Станция 4</c:v>
                </c:pt>
                <c:pt idx="4">
                  <c:v>Станция 5</c:v>
                </c:pt>
                <c:pt idx="5">
                  <c:v>Станция 6</c:v>
                </c:pt>
                <c:pt idx="6">
                  <c:v>Станция 7</c:v>
                </c:pt>
                <c:pt idx="7">
                  <c:v>Станция 8</c:v>
                </c:pt>
                <c:pt idx="8">
                  <c:v>Станция 9</c:v>
                </c:pt>
                <c:pt idx="9">
                  <c:v>Станция 10</c:v>
                </c:pt>
                <c:pt idx="10">
                  <c:v>Станция 11</c:v>
                </c:pt>
              </c:strCache>
            </c:strRef>
          </c:cat>
          <c:val>
            <c:numRef>
              <c:f>Лист1!$AD$5:$AN$5</c:f>
              <c:numCache>
                <c:formatCode>General</c:formatCode>
                <c:ptCount val="11"/>
                <c:pt idx="0">
                  <c:v>5.0350376920775534E-2</c:v>
                </c:pt>
                <c:pt idx="1">
                  <c:v>6.8779777231729039E-2</c:v>
                </c:pt>
                <c:pt idx="2">
                  <c:v>6.3291496843871031E-2</c:v>
                </c:pt>
                <c:pt idx="3">
                  <c:v>4.8968801651879224E-2</c:v>
                </c:pt>
                <c:pt idx="4">
                  <c:v>6.0810539067826221E-2</c:v>
                </c:pt>
                <c:pt idx="5">
                  <c:v>6.2387867908518961E-2</c:v>
                </c:pt>
                <c:pt idx="6">
                  <c:v>5.9311684298809779E-2</c:v>
                </c:pt>
                <c:pt idx="7">
                  <c:v>6.1666887374993304E-2</c:v>
                </c:pt>
                <c:pt idx="8">
                  <c:v>6.9741869350479935E-2</c:v>
                </c:pt>
                <c:pt idx="9">
                  <c:v>5.8887924311757912E-2</c:v>
                </c:pt>
                <c:pt idx="10">
                  <c:v>5.0131198838583794E-2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15-45F4-8096-56A710762AEF}"/>
            </c:ext>
          </c:extLst>
        </c:ser>
        <c:ser>
          <c:idx val="2"/>
          <c:order val="2"/>
          <c:tx>
            <c:strRef>
              <c:f>Лист1!$AC$6</c:f>
              <c:strCache>
                <c:ptCount val="1"/>
                <c:pt idx="0">
                  <c:v>IH ССС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Лист1!$AD$3:$AN$3</c:f>
              <c:strCache>
                <c:ptCount val="11"/>
                <c:pt idx="0">
                  <c:v>Станция 1</c:v>
                </c:pt>
                <c:pt idx="1">
                  <c:v>Станция 2</c:v>
                </c:pt>
                <c:pt idx="2">
                  <c:v>Станция 3</c:v>
                </c:pt>
                <c:pt idx="3">
                  <c:v>Станция 4</c:v>
                </c:pt>
                <c:pt idx="4">
                  <c:v>Станция 5</c:v>
                </c:pt>
                <c:pt idx="5">
                  <c:v>Станция 6</c:v>
                </c:pt>
                <c:pt idx="6">
                  <c:v>Станция 7</c:v>
                </c:pt>
                <c:pt idx="7">
                  <c:v>Станция 8</c:v>
                </c:pt>
                <c:pt idx="8">
                  <c:v>Станция 9</c:v>
                </c:pt>
                <c:pt idx="9">
                  <c:v>Станция 10</c:v>
                </c:pt>
                <c:pt idx="10">
                  <c:v>Станция 11</c:v>
                </c:pt>
              </c:strCache>
            </c:strRef>
          </c:cat>
          <c:val>
            <c:numRef>
              <c:f>Лист1!$AD$6:$AN$6</c:f>
              <c:numCache>
                <c:formatCode>General</c:formatCode>
                <c:ptCount val="11"/>
                <c:pt idx="0">
                  <c:v>4.9902152641878694E-2</c:v>
                </c:pt>
                <c:pt idx="1">
                  <c:v>4.9119373776908025E-2</c:v>
                </c:pt>
                <c:pt idx="2">
                  <c:v>5.2446183953033403E-2</c:v>
                </c:pt>
                <c:pt idx="3">
                  <c:v>5.6399217221135119E-2</c:v>
                </c:pt>
                <c:pt idx="4">
                  <c:v>4.8336594911937501E-2</c:v>
                </c:pt>
                <c:pt idx="5">
                  <c:v>4.2309197651663424E-2</c:v>
                </c:pt>
                <c:pt idx="6">
                  <c:v>4.4422700587084162E-2</c:v>
                </c:pt>
                <c:pt idx="7">
                  <c:v>5.5136986301369893E-2</c:v>
                </c:pt>
                <c:pt idx="8">
                  <c:v>5.3781800391389405E-2</c:v>
                </c:pt>
                <c:pt idx="9">
                  <c:v>4.3297455968688864E-2</c:v>
                </c:pt>
                <c:pt idx="10">
                  <c:v>4.5225048923678991E-2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15-45F4-8096-56A710762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41120"/>
        <c:axId val="128343040"/>
      </c:lineChart>
      <c:catAx>
        <c:axId val="12834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343040"/>
        <c:crosses val="autoZero"/>
        <c:auto val="1"/>
        <c:lblAlgn val="ctr"/>
        <c:lblOffset val="100"/>
        <c:noMultiLvlLbl val="0"/>
      </c:catAx>
      <c:valAx>
        <c:axId val="128343040"/>
        <c:scaling>
          <c:orientation val="minMax"/>
          <c:min val="3.0000000000000016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ru-RU" sz="1050"/>
                  <a:t>величина </a:t>
                </a:r>
                <a:r>
                  <a:rPr lang="en-US" sz="1050"/>
                  <a:t>HI</a:t>
                </a:r>
                <a:endParaRPr lang="ru-RU" sz="1050"/>
              </a:p>
            </c:rich>
          </c:tx>
          <c:layout>
            <c:manualLayout>
              <c:xMode val="edge"/>
              <c:yMode val="edge"/>
              <c:x val="3.4638739464497655E-3"/>
              <c:y val="0.329412885889264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8341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611245376506167E-2"/>
          <c:y val="0.9143710161229851"/>
          <c:w val="0.90176724063338265"/>
          <c:h val="6.181946006749158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F615-E6B2-407B-BC41-77738F1E7DB7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B7D58-06A4-4E5E-A645-1364B0FE5D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1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B7D58-06A4-4E5E-A645-1364B0FE5D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9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9629-F583-4BA5-B737-950BA44978C3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3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B5AB-5017-46A1-AB65-2BF1A625658A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5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DA8-AD3D-4967-B2D7-643C0EFC97DA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1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C0AB-5CD1-4026-89DA-243D8F6B02B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8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3A74-6F63-490A-B14D-4BDCA7439FFF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F468-3D68-4A1C-8C1D-458141E1502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EB00-4876-411A-9BB0-1B1DF5680C3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7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F88-5A5B-4D2D-AB7B-BEDAD49EB58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1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A-EF00-4018-A833-339D32E8EC4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8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820-228F-40E1-AD57-20B1BB8AE7E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4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5D90-4E26-493D-ADDC-A039440EF5A5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1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7E5BC-518A-4967-BE45-F992D5FCE64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8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ЯРПР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680" y="937756"/>
            <a:ext cx="7846640" cy="2088232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БАССЕЙНОВОЕ УПРАВЛЕНИЕ И ПЛАНИРОВАНИЕ НА ОСНОВЕ РИСКОВ ЗДОРОВЬЮ: НА ПРИМЕРЕ БАССЕЙНА РЕКИ КОТОРОСЛЬ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944" y="260648"/>
            <a:ext cx="61093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altLang="ru-RU" sz="2000" dirty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71592" y="5849888"/>
            <a:ext cx="3672408" cy="100811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Фоменко Г.А., Бородкин А.Е., Павлова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5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732425"/>
              </p:ext>
            </p:extLst>
          </p:nvPr>
        </p:nvGraphicFramePr>
        <p:xfrm>
          <a:off x="0" y="2204864"/>
          <a:ext cx="4548665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20688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индекса опасности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станциям наблюдения с учетом значимых «органов/систем мишеней» для взрослого и детского населения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04517"/>
              </p:ext>
            </p:extLst>
          </p:nvPr>
        </p:nvGraphicFramePr>
        <p:xfrm>
          <a:off x="4499992" y="404664"/>
          <a:ext cx="4356990" cy="599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399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Критический орган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Географическое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месторасположение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3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Устье реки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(левый берег)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02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Устье реки</a:t>
                      </a:r>
                      <a:b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(правый берег)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города Ярославля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31">
                <a:tc rowSpan="5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ССС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2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Правый берег реки около п.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Карачиха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6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Карачиха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831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 Красные Ткачи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2617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 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ЖКТ,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ССС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 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Веденье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6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 Гаврилов-Ям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6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Белогостицы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1043608" y="206084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63688" y="19168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563888" y="19168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131840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2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69139" y="116632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станций наблюдения качества поверхностной воды р. Которосль по уровням экспозиционной нагрузки на население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79502"/>
              </p:ext>
            </p:extLst>
          </p:nvPr>
        </p:nvGraphicFramePr>
        <p:xfrm>
          <a:off x="4612637" y="1388968"/>
          <a:ext cx="4499991" cy="5034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5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Географическое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месторасположение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5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Правый берег реки около п. </a:t>
                      </a:r>
                      <a:r>
                        <a:rPr lang="ru-RU" sz="16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Карачиха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01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Белогостицы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 rowSpan="6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Устье реки (левый берег)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Устье реки </a:t>
                      </a:r>
                      <a:b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(правый берег)</a:t>
                      </a:r>
                      <a:endParaRPr lang="ru-RU" sz="16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38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города Ярославля</a:t>
                      </a:r>
                    </a:p>
                    <a:p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38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8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038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 </a:t>
                      </a:r>
                      <a:r>
                        <a:rPr lang="ru-RU" sz="16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Веденье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038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Карачиха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5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 Красные Ткачи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038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 Гаврилов-Ям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657"/>
          <a:stretch/>
        </p:blipFill>
        <p:spPr>
          <a:xfrm>
            <a:off x="-1470" y="0"/>
            <a:ext cx="4645477" cy="690953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876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21" y="12071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Возможные причины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897" y="1121750"/>
            <a:ext cx="2602632" cy="1015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ливневые канализации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26912"/>
            <a:ext cx="3168352" cy="214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573" y="1826912"/>
            <a:ext cx="2992659" cy="2106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6553" y="1144138"/>
            <a:ext cx="345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Сбросы сточных вод без очистки или с недостаточной очисткой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4032" y="2078879"/>
            <a:ext cx="2393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Сбросы ливневых сточных вод с загрязненных территорий (сельхозугодия и т.д.).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47" y="3573016"/>
            <a:ext cx="3810000" cy="28575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717032"/>
            <a:ext cx="3718982" cy="2423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568" y="6242504"/>
            <a:ext cx="379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Складирование загрязненного снега </a:t>
            </a:r>
          </a:p>
        </p:txBody>
      </p:sp>
    </p:spTree>
    <p:extLst>
      <p:ext uri="{BB962C8B-B14F-4D97-AF65-F5344CB8AC3E}">
        <p14:creationId xmlns:p14="http://schemas.microsoft.com/office/powerpoint/2010/main" val="282492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411" y="1"/>
            <a:ext cx="4554853" cy="688125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0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544616" cy="216024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специальную очистку, как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умягчение (смягчение) воды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снижение (до заданных пределов) жёсткости воды удалением из неё солей кальция и магния (происходит обмен ионов Са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ионы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практике водоочистки применяют главным образом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катионитовый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390" y="1412776"/>
            <a:ext cx="2936001" cy="13511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3574686"/>
            <a:ext cx="4359965" cy="120032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водозащитных дамб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уменьшения скорости руслового потока и для уменьшения эрозии в низине или канале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Безымянный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100" y="3068960"/>
            <a:ext cx="3075380" cy="157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182" y="4797152"/>
            <a:ext cx="3851234" cy="17904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29365" y="5085184"/>
            <a:ext cx="4054603" cy="120032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Фильтрующие полосы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фильтруют сток от осадка, органического материала, биологически значимых и химических веществ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340768"/>
            <a:ext cx="36004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412776"/>
            <a:ext cx="4104456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траншеи для проникновения ливневых сточных вод (ров, усыпанный камнями, для инфильтрации ливневых сточных вод)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701" y="3645024"/>
            <a:ext cx="371651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3634702"/>
            <a:ext cx="4104456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Болотистая низина – открытый, богатый растительностью канал, собирающий и отклоняющий поток ливневой воды к требуемому расположению </a:t>
            </a:r>
          </a:p>
        </p:txBody>
      </p:sp>
    </p:spTree>
    <p:extLst>
      <p:ext uri="{BB962C8B-B14F-4D97-AF65-F5344CB8AC3E}">
        <p14:creationId xmlns:p14="http://schemas.microsoft.com/office/powerpoint/2010/main" val="147562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340768"/>
            <a:ext cx="4800895" cy="3488818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354832"/>
            <a:ext cx="3312368" cy="3474754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Пористый тротуар является проницаемой поверхностью, которая позволяет осуществлять прохождение ливневых сточных вод. Загрязняющие вещества удаляются путем фильтрации (сорбционной и биологической активностью пористого материала) в нижележащие слои почвы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8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56" y="980728"/>
            <a:ext cx="8964488" cy="25202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рисков здоровью в водохозяйственное планирование показало их результативность в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рискологических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индикаторов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зон риска и обоснования приоритетов водоохраной деятельности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также они дают полезную информацию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стратегического бассейнового управления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оценки рисков здоровью становится значимым </a:t>
            </a: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элементом повышения эффективности системы управления качеством воды поверхностных </a:t>
            </a:r>
            <a:r>
              <a:rPr lang="ru-RU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водоисточников</a:t>
            </a: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501008"/>
            <a:ext cx="2469154" cy="2965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541458"/>
            <a:ext cx="4320480" cy="286562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14864" y="6447874"/>
            <a:ext cx="2133600" cy="365125"/>
          </a:xfrm>
        </p:spPr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6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9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700808"/>
            <a:ext cx="2305583" cy="18352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508591"/>
            <a:ext cx="4572000" cy="120032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Возросшая роль водных проблем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тем, что наибольший спрос в природно-ресурсной сфере в ближайшие десятилетия прогнозируется именно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пресную воду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959784"/>
            <a:ext cx="4788024" cy="147732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пресной воды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влияют стремительные темпы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ожидается, что к 2050 году около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мирового населения будет проживать в городах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629437"/>
            <a:ext cx="41105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>
                <a:latin typeface="Constantia" panose="02030602050306030303" pitchFamily="18" charset="0"/>
              </a:rPr>
              <a:t>«...ни одна из благородных целей развития в мире не может быть достигнута без воды», «если мы исключаем природу из водного уравнения, то природа исключает нас из биосферы»</a:t>
            </a:r>
          </a:p>
          <a:p>
            <a:pPr algn="r"/>
            <a:r>
              <a:rPr lang="ru-RU" sz="1100" dirty="0">
                <a:latin typeface="Constantia" panose="02030602050306030303" pitchFamily="18" charset="0"/>
              </a:rPr>
              <a:t>Председатель саммита Яноша </a:t>
            </a:r>
            <a:r>
              <a:rPr lang="ru-RU" sz="1100" dirty="0" err="1">
                <a:latin typeface="Constantia" panose="02030602050306030303" pitchFamily="18" charset="0"/>
              </a:rPr>
              <a:t>Мартони</a:t>
            </a:r>
            <a:endParaRPr lang="ru-RU" sz="1100" i="1" dirty="0">
              <a:latin typeface="Constantia" panose="02030602050306030303" pitchFamily="18" charset="0"/>
            </a:endParaRPr>
          </a:p>
          <a:p>
            <a:pPr algn="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Будапештский водный саммит, 2013</a:t>
            </a:r>
            <a:endParaRPr lang="ru-RU" sz="11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55" y="601141"/>
            <a:ext cx="1306211" cy="66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582869"/>
            <a:ext cx="4176464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воды напрямую зависит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иммунитет человека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5445224"/>
            <a:ext cx="3764980" cy="9233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современных оценочных критериев и подходов к управлению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05"/>
          <a:stretch/>
        </p:blipFill>
        <p:spPr>
          <a:xfrm>
            <a:off x="6588224" y="3212976"/>
            <a:ext cx="2305583" cy="1854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725144"/>
            <a:ext cx="2192250" cy="18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0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91" y="5148496"/>
            <a:ext cx="2267509" cy="1698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468" y="5134290"/>
            <a:ext cx="2491792" cy="1694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029" y="5172208"/>
            <a:ext cx="2535531" cy="169441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Цель и задачи исследования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1001933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рассмотреть возможность и результативность интеграции рисков здоровью населения в водохозяйственном планировании, а также включить рискологические индикаторы в моделирование и прогнозирование возможных медико-экологических последствий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348880"/>
            <a:ext cx="90364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многолетней динамики качества поверхностного водоисточника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примере р. Которосль);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средних суточных доз загрязняющих воду веществ при вероятном поступлении в организм взрослого и детского населения;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приоритетных органов и системы организма при вероятном поступлении загрязнителей;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 здоровью населения при воздействии приоритетных загрязнителей;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рискогенных зон на участках р. Которосль и выявление вероятных источников загрязнения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052736"/>
            <a:ext cx="9144000" cy="1296144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4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361193"/>
            <a:ext cx="1932021" cy="1415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217117"/>
            <a:ext cx="1932021" cy="13317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19773" y="221730"/>
            <a:ext cx="6944515" cy="778098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Проблема качества пресной воды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1044682"/>
            <a:ext cx="2242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уровень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1023" y="2563054"/>
            <a:ext cx="2890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888" y="4548876"/>
            <a:ext cx="4247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уровень (г. Ярославль)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419407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спрос на воду на период до 2050 года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приблизительно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 миллионов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по-прежнему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доступа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качественной пресной воде</a:t>
            </a:r>
            <a:endParaRPr lang="ru-RU" dirty="0"/>
          </a:p>
          <a:p>
            <a:pPr algn="just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2063" y="3005833"/>
            <a:ext cx="6926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регионов сохраняется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эффективных технологий водоподготовки, имеет место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вторичное загрязнение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поверхностные водоисточники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санитарным требованиям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8" y="4957402"/>
            <a:ext cx="1915719" cy="14736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0320" y="4957402"/>
            <a:ext cx="69081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Малоинформативная оценка долей некачественных проб воды, ориентирована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средний процент проб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неудовлетворительными результатами и характеризует обобщенную статистическую совокупность результатов контроля, что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позволяет адекватно оценить риски здоровью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958" y="231242"/>
            <a:ext cx="1133270" cy="11394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228" y="231242"/>
            <a:ext cx="1089818" cy="11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9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37086"/>
            <a:ext cx="2133600" cy="365125"/>
          </a:xfrm>
        </p:spPr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4824535" cy="1200329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Натурные исследования воды р. Которосль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среднемесячные концентрации загрязняющих веществ в период 2002-2008 гг.;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11 станций наблюдений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780928"/>
            <a:ext cx="4824535" cy="147732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Математическое моделирование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расчет средних суточных доз загрязнителей воды;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расчеты вероятностей развития негативных эффектов на здоровье взрослых и детей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581128"/>
            <a:ext cx="4824535" cy="175432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Статистическое исследование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параметрической и непараметрической статистики (средние, медиана, квартильный размах, перцентили);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многомерной статистики (кластеризация,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-средние и др.)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909" y="1001396"/>
            <a:ext cx="2432304" cy="1819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316" y="4031787"/>
            <a:ext cx="1682496" cy="1060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955" y="5092491"/>
            <a:ext cx="1549908" cy="1307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30794" r="5419"/>
          <a:stretch/>
        </p:blipFill>
        <p:spPr>
          <a:xfrm>
            <a:off x="5534521" y="2489162"/>
            <a:ext cx="1989807" cy="1489822"/>
          </a:xfrm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765" y="5891217"/>
            <a:ext cx="1879092" cy="4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7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89" y="2812689"/>
            <a:ext cx="2016224" cy="1512168"/>
          </a:xfrm>
        </p:spPr>
      </p:pic>
      <p:sp>
        <p:nvSpPr>
          <p:cNvPr id="4" name="Прямоугольник 3"/>
          <p:cNvSpPr/>
          <p:nvPr/>
        </p:nvSpPr>
        <p:spPr>
          <a:xfrm>
            <a:off x="213792" y="1196752"/>
            <a:ext cx="201622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7-ми летних натурных исследований качества воды р. Которосль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9" y="4280803"/>
            <a:ext cx="2052227" cy="13681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09811" y="1340768"/>
            <a:ext cx="23042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оценки риска здоровью населения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634680" y="3020663"/>
            <a:ext cx="3600400" cy="252028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9812" y="356877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опасности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опасности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экспозиции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риска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06155" y="1316630"/>
            <a:ext cx="2448272" cy="127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анализ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155" y="2613098"/>
            <a:ext cx="2448272" cy="15160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155" y="4099405"/>
            <a:ext cx="2448272" cy="1535726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2268211" y="1916832"/>
            <a:ext cx="111612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14067" y="1916832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34880" y="5887591"/>
            <a:ext cx="0" cy="2777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24" y="140439"/>
            <a:ext cx="809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nstantia" panose="02030602050306030303" pitchFamily="18" charset="0"/>
                <a:cs typeface="Times New Roman" panose="02020603050405020304" pitchFamily="18" charset="0"/>
              </a:rPr>
              <a:t>Структура выполнения работы по исследованию водохозяйственного планирования на основании ранжирования приоритетных загрязняющих веществ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10136" y="6165304"/>
            <a:ext cx="47381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nstantia" panose="02030602050306030303" pitchFamily="18" charset="0"/>
              </a:rPr>
              <a:t>Водохозяйственное планирование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184023" y="5887591"/>
            <a:ext cx="6546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0" idx="0"/>
          </p:cNvCxnSpPr>
          <p:nvPr/>
        </p:nvCxnSpPr>
        <p:spPr>
          <a:xfrm>
            <a:off x="4434880" y="2780928"/>
            <a:ext cx="0" cy="23973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4"/>
          </p:cNvCxnSpPr>
          <p:nvPr/>
        </p:nvCxnSpPr>
        <p:spPr>
          <a:xfrm>
            <a:off x="4434880" y="5540943"/>
            <a:ext cx="0" cy="3466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>
            <a:stCxn id="6" idx="2"/>
          </p:cNvCxnSpPr>
          <p:nvPr/>
        </p:nvCxnSpPr>
        <p:spPr>
          <a:xfrm>
            <a:off x="1184023" y="5648954"/>
            <a:ext cx="0" cy="238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4" idx="2"/>
          </p:cNvCxnSpPr>
          <p:nvPr/>
        </p:nvCxnSpPr>
        <p:spPr>
          <a:xfrm>
            <a:off x="7730291" y="5635131"/>
            <a:ext cx="0" cy="2524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3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Подход на основе оценки риска здоровью для экологической  безопасности водопользования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4931" y="1664804"/>
            <a:ext cx="2646869" cy="205222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рисков и уязвимости (Научно-исследовательские программы),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риска наводнений и т.п.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96237" y="2733399"/>
            <a:ext cx="3024336" cy="237626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безопасное водопользование на основе соблюдения нормативов (повысить качество пресной воды)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69384" y="1726126"/>
            <a:ext cx="2940968" cy="345638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экологические платежи,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планирование и регулирование,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структурную защиту от затопления, городская канализация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1268760"/>
            <a:ext cx="1872208" cy="3960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«Знать»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19936" y="5088531"/>
            <a:ext cx="1976937" cy="47790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72118" y="1214754"/>
            <a:ext cx="2535500" cy="50405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«Управлять»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5842337"/>
            <a:ext cx="8977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Dominique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Risk-based approach to resilient water security &amp; lessons from the OECD survey of policies for water and adaptation: New Knowledge, New Practice for Resilient Water Security Stockholm World Water Week, 1 September 2013. URL: http://programme.worldwaterweek.org/sites/default/files/kathleen_dominique.pdf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76" name="Скругленная соединительная линия 75"/>
          <p:cNvCxnSpPr/>
          <p:nvPr/>
        </p:nvCxnSpPr>
        <p:spPr>
          <a:xfrm rot="16200000" flipH="1">
            <a:off x="1389151" y="3602750"/>
            <a:ext cx="1814949" cy="2043514"/>
          </a:xfrm>
          <a:prstGeom prst="curvedConnector2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кругленная соединительная линия 104"/>
          <p:cNvCxnSpPr>
            <a:endCxn id="8" idx="2"/>
          </p:cNvCxnSpPr>
          <p:nvPr/>
        </p:nvCxnSpPr>
        <p:spPr>
          <a:xfrm flipV="1">
            <a:off x="5296873" y="5182510"/>
            <a:ext cx="2142995" cy="349472"/>
          </a:xfrm>
          <a:prstGeom prst="curvedConnector2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6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12419" y="6461780"/>
            <a:ext cx="2133600" cy="365125"/>
          </a:xfrm>
        </p:spPr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38538040"/>
              </p:ext>
            </p:extLst>
          </p:nvPr>
        </p:nvGraphicFramePr>
        <p:xfrm>
          <a:off x="395536" y="2564904"/>
          <a:ext cx="8460433" cy="390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6"/>
          <p:cNvSpPr txBox="1">
            <a:spLocks noGrp="1"/>
          </p:cNvSpPr>
          <p:nvPr>
            <p:ph idx="1"/>
          </p:nvPr>
        </p:nvSpPr>
        <p:spPr>
          <a:xfrm>
            <a:off x="467544" y="134076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многолетней динамики качества поверхностной воды позволил сориентироваться в предварительном выборе приоритетных химических токсикантов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Характеристика качества воды </a:t>
            </a:r>
            <a:b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р. Которосль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156176" y="25649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51920" y="35010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475656" y="36450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83968" y="36450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60232" y="35010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9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2493"/>
              </p:ext>
            </p:extLst>
          </p:nvPr>
        </p:nvGraphicFramePr>
        <p:xfrm>
          <a:off x="323528" y="1250689"/>
          <a:ext cx="8424936" cy="5110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8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вещества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 эффект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7664-41-7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Желудочно-кишечный тракт, печень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7439-89-6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Слизистые, кожа, кровь, иммунная система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7440-50-8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Желудочно-кишечный тракт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14797-55-8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Нитраты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 сердечно- сосудистая система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14797-65-0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Нитриты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 сердечно- сосудистая система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7782-50-2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Хлориды (Хлор)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Слизистые, иммунная система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2228840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Нефтепродукты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7440-70-2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Кальций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Почки,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(алкалоз,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гиперкальцинемия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7440-66-6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Цинк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(супероксид-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дисмутаза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7439-95-4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7440-43-9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Кадмий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Почки, гормон.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7439-92-1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Свинец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ЦНС, нервная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.,кровь,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.,развитие,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репрод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гормон,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сердечно- сосудистая система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108-95-2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Фенол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Развитие, почки, ЦНС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60648"/>
            <a:ext cx="84614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Показатели опасности развития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неканцерогенных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эффектов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08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1152</Words>
  <Application>Microsoft Office PowerPoint</Application>
  <PresentationFormat>Экран (4:3)</PresentationFormat>
  <Paragraphs>216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Тема Office</vt:lpstr>
      <vt:lpstr>БАССЕЙНОВОЕ УПРАВЛЕНИЕ И ПЛАНИРОВАНИЕ НА ОСНОВЕ РИСКОВ ЗДОРОВЬЮ: НА ПРИМЕРЕ БАССЕЙНА РЕКИ КОТОРОСЛЬ</vt:lpstr>
      <vt:lpstr>Актуальность</vt:lpstr>
      <vt:lpstr>Цель и задачи исследования</vt:lpstr>
      <vt:lpstr>Проблема качества пресной воды</vt:lpstr>
      <vt:lpstr>Материалы и методы</vt:lpstr>
      <vt:lpstr>Презентация PowerPoint</vt:lpstr>
      <vt:lpstr>Подход на основе оценки риска здоровью для экологической  безопасности водопользования</vt:lpstr>
      <vt:lpstr>Характеристика качества воды  р. Которосль</vt:lpstr>
      <vt:lpstr>Презентация PowerPoint</vt:lpstr>
      <vt:lpstr>Презентация PowerPoint</vt:lpstr>
      <vt:lpstr>Презентация PowerPoint</vt:lpstr>
      <vt:lpstr>Возможные причины</vt:lpstr>
      <vt:lpstr>Презентация PowerPoint</vt:lpstr>
      <vt:lpstr>Мероприятия</vt:lpstr>
      <vt:lpstr>Мероприятия</vt:lpstr>
      <vt:lpstr>Мероприятия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Эля</dc:creator>
  <cp:lastModifiedBy>aistbeta</cp:lastModifiedBy>
  <cp:revision>140</cp:revision>
  <cp:lastPrinted>2016-06-22T12:56:25Z</cp:lastPrinted>
  <dcterms:created xsi:type="dcterms:W3CDTF">2016-04-10T17:17:47Z</dcterms:created>
  <dcterms:modified xsi:type="dcterms:W3CDTF">2020-08-23T09:12:12Z</dcterms:modified>
</cp:coreProperties>
</file>